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451" r:id="rId3"/>
    <p:sldId id="268" r:id="rId4"/>
    <p:sldId id="443" r:id="rId5"/>
    <p:sldId id="444" r:id="rId6"/>
    <p:sldId id="257" r:id="rId7"/>
    <p:sldId id="441" r:id="rId8"/>
    <p:sldId id="442" r:id="rId9"/>
    <p:sldId id="265" r:id="rId10"/>
    <p:sldId id="448" r:id="rId11"/>
    <p:sldId id="272" r:id="rId12"/>
    <p:sldId id="276" r:id="rId13"/>
    <p:sldId id="277" r:id="rId14"/>
    <p:sldId id="263" r:id="rId15"/>
    <p:sldId id="449" r:id="rId16"/>
    <p:sldId id="279" r:id="rId17"/>
    <p:sldId id="282" r:id="rId18"/>
    <p:sldId id="283" r:id="rId19"/>
    <p:sldId id="278" r:id="rId20"/>
    <p:sldId id="447" r:id="rId21"/>
    <p:sldId id="439" r:id="rId22"/>
    <p:sldId id="450" r:id="rId23"/>
    <p:sldId id="452" r:id="rId24"/>
    <p:sldId id="453" r:id="rId25"/>
    <p:sldId id="440" r:id="rId26"/>
    <p:sldId id="445" r:id="rId27"/>
    <p:sldId id="446" r:id="rId28"/>
  </p:sldIdLst>
  <p:sldSz cx="18288000" cy="10287000"/>
  <p:notesSz cx="6858000" cy="9144000"/>
  <p:embeddedFontLst>
    <p:embeddedFont>
      <p:font typeface="Fira Code" panose="020B0809050000020004" pitchFamily="49" charset="0"/>
      <p:regular r:id="rId30"/>
      <p:bold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  <p:embeddedFont>
      <p:font typeface="Open Sans Bold" panose="020B0604020202020204" charset="0"/>
      <p:regular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1958" autoAdjust="0"/>
  </p:normalViewPr>
  <p:slideViewPr>
    <p:cSldViewPr>
      <p:cViewPr varScale="1">
        <p:scale>
          <a:sx n="48" d="100"/>
          <a:sy n="48" d="100"/>
        </p:scale>
        <p:origin x="203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FA3A1-2E35-44A1-AFC3-54CD3F8ADD0B}" type="datetimeFigureOut">
              <a:rPr lang="en-BE" smtClean="0"/>
              <a:t>13/03/2024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822C1-2446-418E-9F85-E47CBAA1D5B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8303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learn/react-developer-tool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I’m Wouter Van Schandevijl, CTO at </a:t>
            </a:r>
            <a:r>
              <a:rPr lang="en-US" dirty="0" err="1"/>
              <a:t>itenium</a:t>
            </a:r>
            <a:r>
              <a:rPr lang="en-US" dirty="0"/>
              <a:t>, a company founded by consultants, for consultants.</a:t>
            </a:r>
          </a:p>
          <a:p>
            <a:r>
              <a:rPr lang="en-US" dirty="0"/>
              <a:t>We’re a Belgian IT Consultancy with a strong focus on improving ourselves while doing what we love.</a:t>
            </a:r>
          </a:p>
          <a:p>
            <a:endParaRPr lang="en-US" dirty="0"/>
          </a:p>
          <a:p>
            <a:r>
              <a:rPr lang="en-US" dirty="0"/>
              <a:t>React Component Profiling is an extract of a workshop in our Frontend Track.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47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8042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reselect: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library for creating </a:t>
            </a:r>
            <a:r>
              <a:rPr lang="en-US" sz="1200" dirty="0" err="1"/>
              <a:t>memoized</a:t>
            </a:r>
            <a:r>
              <a:rPr lang="en-US" sz="1200" dirty="0"/>
              <a:t> "selector" functions. Commonly used with Redux.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Comes with @reduxjs/toolkit</a:t>
            </a:r>
          </a:p>
          <a:p>
            <a:endParaRPr lang="en-US" dirty="0"/>
          </a:p>
          <a:p>
            <a:r>
              <a:rPr lang="fr-BE" b="1" dirty="0" err="1"/>
              <a:t>Memoize</a:t>
            </a:r>
            <a:r>
              <a:rPr lang="en-US" b="1" dirty="0"/>
              <a:t>:</a:t>
            </a:r>
          </a:p>
          <a:p>
            <a:r>
              <a:rPr lang="en-US" sz="1200" dirty="0"/>
              <a:t>To store the result of a computation so that it can be subsequently retrieved without repeating the computation.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7017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143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457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0831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7954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067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0817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dirty="0"/>
              <a:t>: </a:t>
            </a:r>
            <a:br>
              <a:rPr lang="en-US" sz="1200" dirty="0"/>
            </a:br>
            <a:r>
              <a:rPr lang="en-US" sz="1200" dirty="0"/>
              <a:t>To have a fixed event handler function </a:t>
            </a:r>
            <a:r>
              <a:rPr lang="en-US" sz="1050" dirty="0"/>
              <a:t>(see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ToggleProjectMonthButton</a:t>
            </a:r>
            <a:r>
              <a:rPr lang="en-US" sz="1050" dirty="0" err="1"/>
              <a:t>.tsx</a:t>
            </a:r>
            <a:r>
              <a:rPr lang="en-US" sz="1050" dirty="0"/>
              <a:t>)</a:t>
            </a:r>
            <a:endParaRPr lang="en-US" sz="1200" dirty="0"/>
          </a:p>
          <a:p>
            <a:endParaRPr lang="en-US" sz="1200" dirty="0"/>
          </a:p>
          <a:p>
            <a:r>
              <a:rPr lang="en-US" sz="1200" b="1" dirty="0" err="1"/>
              <a:t>useWhyDidIUpdate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Present in many </a:t>
            </a:r>
            <a:r>
              <a:rPr lang="en-US" sz="1200" dirty="0" err="1"/>
              <a:t>npm</a:t>
            </a:r>
            <a:r>
              <a:rPr lang="en-US" sz="1200" dirty="0"/>
              <a:t> React hook-collections</a:t>
            </a:r>
          </a:p>
          <a:p>
            <a:endParaRPr lang="en-US" sz="1200" dirty="0"/>
          </a:p>
          <a:p>
            <a:r>
              <a:rPr lang="en-US" sz="1200" b="1" dirty="0" err="1"/>
              <a:t>useDebugValue</a:t>
            </a:r>
            <a:r>
              <a:rPr lang="en-US" sz="1050" dirty="0"/>
              <a:t>(value, format | </a:t>
            </a:r>
            <a:r>
              <a:rPr lang="en-US" sz="1050" dirty="0" err="1"/>
              <a:t>formatFn</a:t>
            </a:r>
            <a:r>
              <a:rPr lang="en-US" sz="1050" dirty="0"/>
              <a:t>?)</a:t>
            </a:r>
            <a:br>
              <a:rPr lang="en-US" sz="1200" dirty="0"/>
            </a:br>
            <a:r>
              <a:rPr lang="en-US" sz="1200" dirty="0"/>
              <a:t>L</a:t>
            </a:r>
            <a:r>
              <a:rPr lang="en-US" b="0" i="0" dirty="0">
                <a:solidFill>
                  <a:srgbClr val="23272F"/>
                </a:solidFill>
                <a:effectLst/>
                <a:latin typeface="Optimistic Display"/>
              </a:rPr>
              <a:t>ets you add a label to a custom Hook in </a:t>
            </a:r>
            <a:r>
              <a:rPr lang="en-US" b="0" i="0" dirty="0">
                <a:effectLst/>
                <a:latin typeface="Optimistic Display"/>
                <a:hlinkClick r:id="rId3"/>
              </a:rPr>
              <a:t>React </a:t>
            </a:r>
            <a:r>
              <a:rPr lang="en-US" b="0" i="0" dirty="0" err="1">
                <a:effectLst/>
                <a:latin typeface="Optimistic Display"/>
                <a:hlinkClick r:id="rId3"/>
              </a:rPr>
              <a:t>DevTools</a:t>
            </a:r>
            <a:r>
              <a:rPr lang="en-US" b="0" i="0" dirty="0">
                <a:effectLst/>
                <a:latin typeface="Optimistic Display"/>
                <a:hlinkClick r:id="rId3"/>
              </a:rPr>
              <a:t>.</a:t>
            </a:r>
            <a:endParaRPr lang="en-US" b="0" i="0" dirty="0">
              <a:effectLst/>
              <a:latin typeface="Optimistic Display"/>
            </a:endParaRPr>
          </a:p>
          <a:p>
            <a:r>
              <a:rPr lang="en-US" sz="1200" dirty="0"/>
              <a:t>https://react.dev/reference/react/useDebugValue</a:t>
            </a:r>
          </a:p>
          <a:p>
            <a:endParaRPr lang="en-US" sz="1200" dirty="0"/>
          </a:p>
          <a:p>
            <a:r>
              <a:rPr lang="en-US" sz="1200" b="1" dirty="0"/>
              <a:t>In </a:t>
            </a:r>
            <a:r>
              <a:rPr lang="en-US" sz="1200" b="1" dirty="0" err="1"/>
              <a:t>confac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 err="1"/>
              <a:t>useCallback</a:t>
            </a:r>
            <a:r>
              <a:rPr lang="en-US" sz="1200" b="1" dirty="0"/>
              <a:t>: </a:t>
            </a:r>
            <a:r>
              <a:rPr lang="en-US" sz="1200" b="0" dirty="0"/>
              <a:t>This one would be pretty handy to use in components like the Icon that have an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expensive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RcTooltip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/>
              <a:t>useWhyDidIUpdate</a:t>
            </a:r>
            <a:r>
              <a:rPr lang="en-US" sz="1200" b="1" dirty="0"/>
              <a:t>: </a:t>
            </a:r>
            <a:r>
              <a:rPr lang="en-US" sz="1200" b="0" dirty="0"/>
              <a:t>Didn’t think it would be useful at any point during this exercise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6844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7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8612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4243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4036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9080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0981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4981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https://react.dev/reference/react/useDeferredValue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410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08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then I tried the Profiler and uh, it was in fact pretty bad.</a:t>
            </a:r>
          </a:p>
          <a:p>
            <a:endParaRPr lang="en-US" dirty="0"/>
          </a:p>
          <a:p>
            <a:r>
              <a:rPr lang="en-US" dirty="0"/>
              <a:t>My jedi trick only worked the first 3 times. They somehow didn’t think it funny anymore 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44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Don’t say it can’t be done; explain what can be done.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355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then I realized Ops is also me…</a:t>
            </a:r>
          </a:p>
          <a:p>
            <a:r>
              <a:rPr lang="en-US" dirty="0"/>
              <a:t>So I canceled my Netflix subscription and went to work.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70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React Profiler</a:t>
            </a:r>
            <a:r>
              <a:rPr lang="en-US" dirty="0"/>
              <a:t>: included in the React Developer Tools browser extension, you probably already got it!</a:t>
            </a:r>
          </a:p>
          <a:p>
            <a:endParaRPr lang="en-US" dirty="0"/>
          </a:p>
          <a:p>
            <a:r>
              <a:rPr lang="en-US" b="1" dirty="0" err="1"/>
              <a:t>confac</a:t>
            </a:r>
            <a:r>
              <a:rPr lang="en-US" dirty="0"/>
              <a:t>:</a:t>
            </a:r>
          </a:p>
          <a:p>
            <a:r>
              <a:rPr lang="en-US" dirty="0"/>
              <a:t>Pet project in Node/React because I started on a project with those technologies.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DB is loaded into the Redux store!</a:t>
            </a:r>
          </a:p>
          <a:p>
            <a:r>
              <a:rPr lang="en-US" dirty="0" err="1"/>
              <a:t>Confac</a:t>
            </a:r>
            <a:r>
              <a:rPr lang="en-US" dirty="0"/>
              <a:t> for one freelancer vs the </a:t>
            </a:r>
            <a:r>
              <a:rPr lang="en-US" dirty="0" err="1"/>
              <a:t>itenium</a:t>
            </a:r>
            <a:r>
              <a:rPr lang="en-US" dirty="0"/>
              <a:t> consultancy</a:t>
            </a:r>
          </a:p>
          <a:p>
            <a:endParaRPr lang="en-US" dirty="0"/>
          </a:p>
          <a:p>
            <a:r>
              <a:rPr lang="en-US" b="1" dirty="0"/>
              <a:t>Storytelling</a:t>
            </a:r>
            <a:r>
              <a:rPr lang="en-US" dirty="0"/>
              <a:t>:</a:t>
            </a:r>
          </a:p>
          <a:p>
            <a:r>
              <a:rPr lang="en-US" dirty="0"/>
              <a:t>The guys from the </a:t>
            </a:r>
            <a:r>
              <a:rPr lang="en-US" dirty="0" err="1"/>
              <a:t>backoffice</a:t>
            </a:r>
            <a:r>
              <a:rPr lang="en-US" dirty="0"/>
              <a:t> complained that </a:t>
            </a:r>
            <a:r>
              <a:rPr lang="en-US" dirty="0" err="1"/>
              <a:t>confac</a:t>
            </a:r>
            <a:r>
              <a:rPr lang="en-US" dirty="0"/>
              <a:t> was getting too slow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01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Pagination</a:t>
            </a:r>
            <a:r>
              <a:rPr lang="en-US" dirty="0"/>
              <a:t>: Record nr 327 is typically not the one users are looking 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Partial data load</a:t>
            </a:r>
            <a:r>
              <a:rPr lang="en-US" sz="1200" dirty="0"/>
              <a:t>: + added mongo indexes so the database does not become the bottleneck later</a:t>
            </a:r>
            <a:br>
              <a:rPr lang="en-US" sz="1200" dirty="0"/>
            </a:b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Debouncing</a:t>
            </a:r>
            <a:r>
              <a:rPr lang="en-US" dirty="0"/>
              <a:t>: Did some testing and filtering was always fast enough after the other performance optimalisations. When calling a backend: consider also implementing cancellation.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Virtualization</a:t>
            </a:r>
            <a:r>
              <a:rPr lang="en-US" dirty="0"/>
              <a:t>: Actually tried implementing this on the </a:t>
            </a:r>
            <a:r>
              <a:rPr lang="en-US" dirty="0" err="1"/>
              <a:t>InvoiceList</a:t>
            </a:r>
            <a:r>
              <a:rPr lang="en-US" dirty="0"/>
              <a:t> but package support was “in transfer” at the moment (some not React 18, new kid on the block). Before I realized the Profiler extension existed…</a:t>
            </a:r>
            <a:br>
              <a:rPr lang="en-US" dirty="0"/>
            </a:br>
            <a:r>
              <a:rPr lang="en-US" b="1" dirty="0"/>
              <a:t>Suspense</a:t>
            </a:r>
            <a:r>
              <a:rPr lang="en-US" dirty="0"/>
              <a:t>: as of 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React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Suspense has been worked on but is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stil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experimental: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Integrated with opiniated frameworks (Relay, Next.js, Hydrogen, or Remix)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Works best if integrated with Router, server rendering, 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Suspense &amp; </a:t>
            </a:r>
            <a:r>
              <a:rPr lang="en-US" b="1" dirty="0" err="1"/>
              <a:t>useDeferredValue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relevant to </a:t>
            </a:r>
            <a:r>
              <a:rPr lang="en-US" dirty="0" err="1"/>
              <a:t>confac</a:t>
            </a:r>
            <a:r>
              <a:rPr lang="en-US" dirty="0"/>
              <a:t> because data is loaded into memory at startup.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this looks very promising, I’m curious where they will go with this…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(there is a slide at the end with some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2140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802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code is available on </a:t>
            </a:r>
            <a:r>
              <a:rPr lang="en-US" dirty="0" err="1"/>
              <a:t>Github</a:t>
            </a:r>
            <a:r>
              <a:rPr lang="en-US" dirty="0"/>
              <a:t>, there is also a blog post on itenium.be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822C1-2446-418E-9F85-E47CBAA1D5B4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2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0.png"/><Relationship Id="rId5" Type="http://schemas.openxmlformats.org/officeDocument/2006/relationships/image" Target="../media/image33.png"/><Relationship Id="rId10" Type="http://schemas.openxmlformats.org/officeDocument/2006/relationships/image" Target="../media/image49.png"/><Relationship Id="rId4" Type="http://schemas.openxmlformats.org/officeDocument/2006/relationships/image" Target="../media/image45.sv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3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3.png"/><Relationship Id="rId4" Type="http://schemas.openxmlformats.org/officeDocument/2006/relationships/image" Target="../media/image15.sv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54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22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48B180D-A09F-F34B-194E-A3A6EF897E10}"/>
              </a:ext>
            </a:extLst>
          </p:cNvPr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1E9E6CC-69F4-75D6-6F19-3589CAECE1B7}"/>
              </a:ext>
            </a:extLst>
          </p:cNvPr>
          <p:cNvSpPr txBox="1"/>
          <p:nvPr/>
        </p:nvSpPr>
        <p:spPr>
          <a:xfrm>
            <a:off x="534393" y="359467"/>
            <a:ext cx="10426359" cy="551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61DBFB"/>
                </a:solidFill>
                <a:latin typeface="Poppins"/>
              </a:rPr>
              <a:t>React </a:t>
            </a: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Component </a:t>
            </a: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Profiling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4B6103E-16A7-5D43-CD59-6212507CDEAC}"/>
              </a:ext>
            </a:extLst>
          </p:cNvPr>
          <p:cNvSpPr/>
          <p:nvPr/>
        </p:nvSpPr>
        <p:spPr>
          <a:xfrm rot="18145998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081D93D-0FFB-6CAE-90F1-49C8A529ECE1}"/>
              </a:ext>
            </a:extLst>
          </p:cNvPr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5A29288-05B9-D82D-C369-9D4799076984}"/>
              </a:ext>
            </a:extLst>
          </p:cNvPr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1A6EE3C9-09FD-3834-6003-739FECFE4E54}"/>
              </a:ext>
            </a:extLst>
          </p:cNvPr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47E8DD41-1030-D05B-780F-A731556B838F}"/>
              </a:ext>
            </a:extLst>
          </p:cNvPr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602A2C28-C879-4467-0189-55DE097F254B}"/>
              </a:ext>
            </a:extLst>
          </p:cNvPr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45DC7A42-883C-3EDB-194B-AA44BFC48B1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039965" y="8191501"/>
            <a:ext cx="8171835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Quick Recap</a:t>
            </a:r>
          </a:p>
        </p:txBody>
      </p:sp>
    </p:spTree>
    <p:extLst>
      <p:ext uri="{BB962C8B-B14F-4D97-AF65-F5344CB8AC3E}">
        <p14:creationId xmlns:p14="http://schemas.microsoft.com/office/powerpoint/2010/main" val="416079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2A3D7-9DFD-E345-4872-1D175BB88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8965" y="38100"/>
            <a:ext cx="4578035" cy="457803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1" y="1104900"/>
            <a:ext cx="952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reselect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7D013-2EFF-0606-5F9B-F962F9930E9A}"/>
              </a:ext>
            </a:extLst>
          </p:cNvPr>
          <p:cNvSpPr txBox="1"/>
          <p:nvPr/>
        </p:nvSpPr>
        <p:spPr>
          <a:xfrm>
            <a:off x="430116" y="2324100"/>
            <a:ext cx="16970524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'reselect'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Select required store data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state.projects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(state: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ConfacState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state.consultants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Introduce a "month" parameter for the 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(_, month: </a:t>
            </a:r>
            <a:r>
              <a:rPr lang="en-US" sz="4000" b="0" i="0" dirty="0">
                <a:solidFill>
                  <a:srgbClr val="72C8BD"/>
                </a:solidFill>
                <a:effectLst/>
                <a:latin typeface="Menlo"/>
              </a:rPr>
              <a:t>string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 =&gt; month,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The expensive calculation</a:t>
            </a:r>
            <a:endParaRPr lang="en-US" sz="4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(projects, consultants, month) =&gt; 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projects.map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3600" b="0" i="0" dirty="0" err="1">
                <a:solidFill>
                  <a:srgbClr val="E0E2E4"/>
                </a:solidFill>
                <a:effectLst/>
                <a:latin typeface="Menlo"/>
              </a:rPr>
              <a:t>createMapper</a:t>
            </a:r>
            <a:r>
              <a:rPr lang="en-US" sz="3600" b="0" i="0" dirty="0">
                <a:solidFill>
                  <a:srgbClr val="E0E2E4"/>
                </a:solidFill>
                <a:effectLst/>
                <a:latin typeface="Menlo"/>
              </a:rPr>
              <a:t>(month, consultants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))</a:t>
            </a:r>
            <a:b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</a:b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237928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9EC66-59F5-9E8B-D3B7-9EEAF6C07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38100"/>
            <a:ext cx="4562191" cy="456219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IFeature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Caching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209717" y="1182350"/>
            <a:ext cx="10566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Introducing </a:t>
            </a:r>
            <a:r>
              <a:rPr lang="en-US" sz="8800" dirty="0" err="1">
                <a:solidFill>
                  <a:schemeClr val="bg1"/>
                </a:solidFill>
              </a:rPr>
              <a:t>useMemo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9299-BE02-7A33-EC29-F60B0A298811}"/>
              </a:ext>
            </a:extLst>
          </p:cNvPr>
          <p:cNvSpPr txBox="1"/>
          <p:nvPr/>
        </p:nvSpPr>
        <p:spPr>
          <a:xfrm>
            <a:off x="457200" y="2400300"/>
            <a:ext cx="17427768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{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}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>
                <a:solidFill>
                  <a:srgbClr val="EC7600"/>
                </a:solidFill>
                <a:effectLst/>
                <a:latin typeface="Menlo"/>
              </a:rPr>
              <a:t>'react</a:t>
            </a:r>
            <a:r>
              <a:rPr lang="en-US" sz="4000" dirty="0">
                <a:solidFill>
                  <a:srgbClr val="EC7600"/>
                </a:solidFill>
                <a:latin typeface="Menlo"/>
              </a:rPr>
              <a:t>'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OpenedProjectMonthsList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createSelector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as defined in previous slide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With empty array as dependencies argument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useMemo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createFullProjectMonthsSelector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, []);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Use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memoized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 selector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selectProjectMonths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(state, month)); </a:t>
            </a:r>
          </a:p>
          <a:p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0" i="0" dirty="0">
                <a:solidFill>
                  <a:srgbClr val="818E96"/>
                </a:solidFill>
                <a:effectLst/>
                <a:latin typeface="Menlo"/>
              </a:rPr>
              <a:t>// And construct the 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I</a:t>
            </a:r>
            <a:r>
              <a:rPr lang="en-US" sz="4000" dirty="0" err="1">
                <a:solidFill>
                  <a:srgbClr val="818E96"/>
                </a:solidFill>
                <a:latin typeface="Menlo"/>
              </a:rPr>
              <a:t>F</a:t>
            </a:r>
            <a:r>
              <a:rPr lang="en-US" sz="4000" b="0" i="0" dirty="0" err="1">
                <a:solidFill>
                  <a:srgbClr val="818E96"/>
                </a:solidFill>
                <a:effectLst/>
                <a:latin typeface="Menlo"/>
              </a:rPr>
              <a:t>eature</a:t>
            </a:r>
            <a:endParaRPr lang="en-US" sz="4000" dirty="0">
              <a:solidFill>
                <a:srgbClr val="E0E2E4"/>
              </a:solidFill>
              <a:latin typeface="Menlo"/>
            </a:endParaRPr>
          </a:p>
          <a:p>
            <a:r>
              <a:rPr lang="en-US" sz="4000" b="1" i="0" dirty="0">
                <a:solidFill>
                  <a:srgbClr val="E0E2E4"/>
                </a:solidFill>
                <a:effectLst/>
                <a:latin typeface="Menlo"/>
              </a:rPr>
              <a:t>  </a:t>
            </a:r>
            <a:r>
              <a:rPr lang="en-US" sz="40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 &lt;List feature={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projectMonthFeature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4000" b="0" i="0" dirty="0" err="1">
                <a:solidFill>
                  <a:srgbClr val="E0E2E4"/>
                </a:solidFill>
                <a:effectLst/>
                <a:latin typeface="Menlo"/>
              </a:rPr>
              <a:t>projectMonths</a:t>
            </a:r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)} /&gt;;</a:t>
            </a:r>
          </a:p>
          <a:p>
            <a:r>
              <a:rPr lang="en-US" sz="40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000" dirty="0"/>
          </a:p>
        </p:txBody>
      </p:sp>
    </p:spTree>
    <p:extLst>
      <p:ext uri="{BB962C8B-B14F-4D97-AF65-F5344CB8AC3E}">
        <p14:creationId xmlns:p14="http://schemas.microsoft.com/office/powerpoint/2010/main" val="373524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6EDA75-93F2-990D-5F11-514F1E7A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6100" y="73306"/>
            <a:ext cx="4612994" cy="461299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298818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00" dirty="0" err="1">
                <a:solidFill>
                  <a:srgbClr val="E8870A"/>
                </a:solidFill>
                <a:latin typeface="Open Sans Bold"/>
              </a:rPr>
              <a:t>CollapsedProjectMonth</a:t>
            </a:r>
            <a:endParaRPr lang="en-US" sz="80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52400" y="1182350"/>
            <a:ext cx="12146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Introducing memo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A2016-609D-03E2-BDB9-97D373B42C96}"/>
              </a:ext>
            </a:extLst>
          </p:cNvPr>
          <p:cNvSpPr txBox="1"/>
          <p:nvPr/>
        </p:nvSpPr>
        <p:spPr>
          <a:xfrm>
            <a:off x="304799" y="2555974"/>
            <a:ext cx="17516191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{ memo }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; </a:t>
            </a:r>
          </a:p>
          <a:p>
            <a:endParaRPr lang="en-US" sz="4400" dirty="0">
              <a:solidFill>
                <a:srgbClr val="E0E2E4"/>
              </a:solidFill>
              <a:latin typeface="Menlo"/>
            </a:endParaRPr>
          </a:p>
          <a:p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// </a:t>
            </a:r>
            <a:r>
              <a:rPr lang="en-US" sz="4400" b="0" i="0" dirty="0" err="1">
                <a:solidFill>
                  <a:srgbClr val="818E96"/>
                </a:solidFill>
                <a:effectLst/>
                <a:latin typeface="Menlo"/>
              </a:rPr>
              <a:t>Memoize</a:t>
            </a:r>
            <a:r>
              <a:rPr lang="en-US" sz="4400" b="0" i="0" dirty="0">
                <a:solidFill>
                  <a:srgbClr val="818E96"/>
                </a:solidFill>
                <a:effectLst/>
                <a:latin typeface="Menlo"/>
              </a:rPr>
              <a:t> the component for each value of month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1" i="0" dirty="0">
                <a:solidFill>
                  <a:srgbClr val="E0E2E4"/>
                </a:solidFill>
                <a:effectLst/>
                <a:latin typeface="Menlo"/>
              </a:rPr>
              <a:t>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(({ month }) =&gt;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  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endParaRPr lang="en-US" sz="44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({ month }) =&gt; {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=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useSelector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(state =&gt; 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state.openMonths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[month]);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if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(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isOpen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)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OpenedProjectMonthList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 </a:t>
            </a:r>
          </a:p>
          <a:p>
            <a:r>
              <a:rPr lang="en-US" sz="44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4400" b="1" i="0" dirty="0">
                <a:solidFill>
                  <a:srgbClr val="93C763"/>
                </a:solidFill>
                <a:effectLst/>
                <a:latin typeface="Menlo"/>
              </a:rPr>
              <a:t>return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&lt;</a:t>
            </a:r>
            <a:r>
              <a:rPr lang="en-US" sz="4400" dirty="0" err="1">
                <a:solidFill>
                  <a:srgbClr val="E0E2E4"/>
                </a:solidFill>
                <a:latin typeface="Menlo"/>
              </a:rPr>
              <a:t>Collapsed</a:t>
            </a:r>
            <a:r>
              <a:rPr lang="en-US" sz="4400" b="0" i="0" dirty="0" err="1">
                <a:solidFill>
                  <a:srgbClr val="E0E2E4"/>
                </a:solidFill>
                <a:effectLst/>
                <a:latin typeface="Menlo"/>
              </a:rPr>
              <a:t>ProjectMonthListMemo</a:t>
            </a:r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 month={month} /&gt;;</a:t>
            </a:r>
          </a:p>
          <a:p>
            <a:r>
              <a:rPr lang="en-US" sz="4400" b="0" i="0" dirty="0">
                <a:solidFill>
                  <a:srgbClr val="E0E2E4"/>
                </a:solidFill>
                <a:effectLst/>
                <a:latin typeface="Menlo"/>
              </a:rPr>
              <a:t>};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36350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1040088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515549" y="-1523474"/>
            <a:ext cx="1103299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649200" y="9660017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-95172"/>
            <a:ext cx="1799977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-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projectMonths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37DCB2-AEEE-F284-BB4B-96AB7942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46" y="1666634"/>
            <a:ext cx="17751025" cy="658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5B459-0633-F830-2F92-196A6E01999B}"/>
              </a:ext>
            </a:extLst>
          </p:cNvPr>
          <p:cNvSpPr txBox="1"/>
          <p:nvPr/>
        </p:nvSpPr>
        <p:spPr>
          <a:xfrm>
            <a:off x="-17834" y="8411170"/>
            <a:ext cx="1826368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6000" dirty="0">
                <a:solidFill>
                  <a:schemeClr val="bg1"/>
                </a:solidFill>
                <a:latin typeface="Open Sans Bold"/>
              </a:rPr>
              <a:t>Opening a second </a:t>
            </a:r>
            <a:r>
              <a:rPr lang="en-US" sz="6000" dirty="0" err="1">
                <a:solidFill>
                  <a:schemeClr val="bg1"/>
                </a:solidFill>
                <a:latin typeface="Open Sans Bold"/>
              </a:rPr>
              <a:t>projectMonth</a:t>
            </a:r>
            <a:endParaRPr lang="en-US" sz="6000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5" name="Picture 4" descr="Clock PNG, Clock Transparent Background - FreeIconsPNG">
            <a:extLst>
              <a:ext uri="{FF2B5EF4-FFF2-40B4-BE49-F238E27FC236}">
                <a16:creationId xmlns:a16="http://schemas.microsoft.com/office/drawing/2014/main" id="{D7846716-7A34-9B27-7D3D-9CD0ABAA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620" y="232725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6FFB3-CB58-4187-9A9E-5FF4D602F785}"/>
              </a:ext>
            </a:extLst>
          </p:cNvPr>
          <p:cNvSpPr txBox="1"/>
          <p:nvPr/>
        </p:nvSpPr>
        <p:spPr>
          <a:xfrm>
            <a:off x="16705275" y="232725"/>
            <a:ext cx="1582725" cy="7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140ms</a:t>
            </a:r>
            <a:endParaRPr lang="en-BE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3927460"/>
            <a:ext cx="18288000" cy="159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9600" dirty="0">
                <a:solidFill>
                  <a:srgbClr val="FFFFFF"/>
                </a:solidFill>
                <a:latin typeface="Open Sans Bold"/>
              </a:rPr>
              <a:t>Still not quite fast enough?</a:t>
            </a:r>
          </a:p>
        </p:txBody>
      </p:sp>
    </p:spTree>
    <p:extLst>
      <p:ext uri="{BB962C8B-B14F-4D97-AF65-F5344CB8AC3E}">
        <p14:creationId xmlns:p14="http://schemas.microsoft.com/office/powerpoint/2010/main" val="272696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AB629-162B-9B25-F092-3416A16DC0C4}"/>
              </a:ext>
            </a:extLst>
          </p:cNvPr>
          <p:cNvSpPr txBox="1"/>
          <p:nvPr/>
        </p:nvSpPr>
        <p:spPr>
          <a:xfrm>
            <a:off x="687156" y="2254337"/>
            <a:ext cx="977640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result = expensiveOp1()</a:t>
            </a:r>
          </a:p>
          <a:p>
            <a:r>
              <a:rPr lang="en-US" sz="6000" b="0" i="0" dirty="0" err="1">
                <a:solidFill>
                  <a:srgbClr val="72C8BD"/>
                </a:solidFill>
                <a:effectLst/>
                <a:latin typeface="Menlo"/>
              </a:rPr>
              <a:t>console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.timeLog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, result)</a:t>
            </a:r>
          </a:p>
          <a:p>
            <a:endParaRPr lang="en-US" sz="6000" b="0" i="0" dirty="0">
              <a:solidFill>
                <a:srgbClr val="E0E2E4"/>
              </a:solidFill>
              <a:effectLst/>
              <a:latin typeface="Menlo"/>
            </a:endParaRPr>
          </a:p>
          <a:p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expensiveOp2()</a:t>
            </a:r>
          </a:p>
          <a:p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consoled.timeEnd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(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't1'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)</a:t>
            </a:r>
            <a:endParaRPr lang="en-BE" sz="6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84D88-41BA-2F8C-CE84-747219ACE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1110" y="1790700"/>
            <a:ext cx="8114490" cy="80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0" y="510966"/>
            <a:ext cx="1263460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Profiler Alternatives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55BCB-2D40-3355-F703-C9F734435D4B}"/>
              </a:ext>
            </a:extLst>
          </p:cNvPr>
          <p:cNvSpPr txBox="1"/>
          <p:nvPr/>
        </p:nvSpPr>
        <p:spPr>
          <a:xfrm>
            <a:off x="343578" y="2781300"/>
            <a:ext cx="119246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import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{ Profiler } </a:t>
            </a:r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from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'react'</a:t>
            </a:r>
            <a:endParaRPr lang="en-US" sz="6000" b="1" i="0" dirty="0">
              <a:solidFill>
                <a:srgbClr val="E0E2E4"/>
              </a:solidFill>
              <a:effectLst/>
              <a:latin typeface="Menlo"/>
            </a:endParaRPr>
          </a:p>
          <a:p>
            <a:endParaRPr lang="en-US" sz="6000" dirty="0">
              <a:solidFill>
                <a:srgbClr val="E0E2E4"/>
              </a:solidFill>
              <a:latin typeface="Menlo"/>
            </a:endParaRPr>
          </a:p>
          <a:p>
            <a:r>
              <a:rPr lang="en-US" sz="6000" b="1" i="0" dirty="0">
                <a:solidFill>
                  <a:srgbClr val="93C763"/>
                </a:solidFill>
                <a:effectLst/>
                <a:latin typeface="Menlo"/>
              </a:rPr>
              <a:t>const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= () =&gt; (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&lt;Profiler id=</a:t>
            </a:r>
            <a:r>
              <a:rPr lang="en-US" sz="6000" b="0" i="0" dirty="0">
                <a:solidFill>
                  <a:srgbClr val="EC7600"/>
                </a:solidFill>
                <a:effectLst/>
                <a:latin typeface="Menlo"/>
              </a:rPr>
              <a:t>"id1"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onRender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={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fn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}&gt; 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  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&lt;</a:t>
            </a:r>
            <a:r>
              <a:rPr lang="en-US" sz="6000" b="0" i="0" dirty="0" err="1">
                <a:solidFill>
                  <a:srgbClr val="E0E2E4"/>
                </a:solidFill>
                <a:effectLst/>
                <a:latin typeface="Menlo"/>
              </a:rPr>
              <a:t>LongRendering</a:t>
            </a:r>
            <a:r>
              <a:rPr lang="en-US" sz="6000" dirty="0" err="1">
                <a:solidFill>
                  <a:srgbClr val="E0E2E4"/>
                </a:solidFill>
                <a:latin typeface="Menlo"/>
              </a:rPr>
              <a:t>Item</a:t>
            </a:r>
            <a:r>
              <a:rPr lang="en-US" sz="6000" b="0" i="0" dirty="0">
                <a:solidFill>
                  <a:srgbClr val="E0E2E4"/>
                </a:solidFill>
                <a:effectLst/>
                <a:latin typeface="Menlo"/>
              </a:rPr>
              <a:t> /&gt;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  &lt;/Profiler&gt;</a:t>
            </a:r>
          </a:p>
          <a:p>
            <a:r>
              <a:rPr lang="en-US" sz="6000" dirty="0">
                <a:solidFill>
                  <a:srgbClr val="E0E2E4"/>
                </a:solidFill>
                <a:latin typeface="Menlo"/>
              </a:rPr>
              <a:t>)</a:t>
            </a:r>
            <a:endParaRPr lang="en-BE" sz="6000" dirty="0">
              <a:solidFill>
                <a:srgbClr val="E0E2E4"/>
              </a:solidFill>
              <a:latin typeface="Menl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A95ADD-4809-92C6-17C9-F9F7BCF2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022" y="723900"/>
            <a:ext cx="4618178" cy="92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Other Optimizations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343578" y="2558177"/>
            <a:ext cx="16721662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>
                <a:solidFill>
                  <a:schemeClr val="bg1"/>
                </a:solidFill>
              </a:rPr>
              <a:t>Avoid inline styles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useCallback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useWhyDidIUpdate</a:t>
            </a:r>
            <a:endParaRPr lang="en-US" sz="115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11500" dirty="0" err="1">
                <a:solidFill>
                  <a:schemeClr val="bg1"/>
                </a:solidFill>
              </a:rPr>
              <a:t>useDebugValue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9762-97E3-200C-7E8D-5BCD7AF0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91" y="80697"/>
            <a:ext cx="4529403" cy="45294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Take-A</a:t>
            </a: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w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43578" y="3162300"/>
            <a:ext cx="1734585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The Profiler is pretty awesome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Not doing something is the best optimalization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Keep an eye on 3</a:t>
            </a:r>
            <a:r>
              <a:rPr lang="en-US" sz="8000" baseline="30000" dirty="0">
                <a:solidFill>
                  <a:schemeClr val="bg1"/>
                </a:solidFill>
              </a:rPr>
              <a:t>rd</a:t>
            </a:r>
            <a:r>
              <a:rPr lang="en-US" sz="8000" dirty="0">
                <a:solidFill>
                  <a:schemeClr val="bg1"/>
                </a:solidFill>
              </a:rPr>
              <a:t> Party packages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I/O operations are expensive</a:t>
            </a:r>
          </a:p>
        </p:txBody>
      </p:sp>
    </p:spTree>
    <p:extLst>
      <p:ext uri="{BB962C8B-B14F-4D97-AF65-F5344CB8AC3E}">
        <p14:creationId xmlns:p14="http://schemas.microsoft.com/office/powerpoint/2010/main" val="377853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4619402" y="2786200"/>
            <a:ext cx="13135198" cy="2375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 err="1">
                <a:solidFill>
                  <a:srgbClr val="E8870A"/>
                </a:solidFill>
                <a:latin typeface="Open Sans Bold"/>
              </a:rPr>
              <a:t>confac</a:t>
            </a: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 is super slow</a:t>
            </a:r>
          </a:p>
          <a:p>
            <a:pPr algn="ctr">
              <a:lnSpc>
                <a:spcPts val="9683"/>
              </a:lnSpc>
            </a:pPr>
            <a:r>
              <a:rPr lang="en-US" sz="6000" b="1" dirty="0">
                <a:solidFill>
                  <a:schemeClr val="bg1"/>
                </a:solidFill>
                <a:latin typeface="Open Sans Bold"/>
              </a:rPr>
              <a:t>-- </a:t>
            </a:r>
            <a:r>
              <a:rPr lang="en-US" sz="6000" b="1" dirty="0" err="1">
                <a:solidFill>
                  <a:schemeClr val="bg1"/>
                </a:solidFill>
                <a:latin typeface="Open Sans Bold"/>
              </a:rPr>
              <a:t>itenium</a:t>
            </a:r>
            <a:r>
              <a:rPr lang="en-US" sz="6000" b="1" dirty="0">
                <a:solidFill>
                  <a:schemeClr val="bg1"/>
                </a:solidFill>
                <a:latin typeface="Open Sans Bold"/>
              </a:rPr>
              <a:t> back office</a:t>
            </a:r>
            <a:endParaRPr lang="en-US" sz="9600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1026" name="Picture 2" descr="Having a good day until then | Garfield | Know Your Meme">
            <a:extLst>
              <a:ext uri="{FF2B5EF4-FFF2-40B4-BE49-F238E27FC236}">
                <a16:creationId xmlns:a16="http://schemas.microsoft.com/office/drawing/2014/main" id="{3A399188-E159-2EAE-7414-CE90F11A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96432"/>
            <a:ext cx="3733800" cy="730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D9969CB5-3BF4-43C3-FB25-CBE8F266A02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9762-97E3-200C-7E8D-5BCD7AF0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91" y="80697"/>
            <a:ext cx="4529403" cy="45294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Take-A</a:t>
            </a: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w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ays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42606" y="2233661"/>
            <a:ext cx="174027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Depend on as little as possible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Prefer props only for low level components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Cache expensive calculations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Using </a:t>
            </a:r>
            <a:r>
              <a:rPr lang="en-US" sz="7200" dirty="0" err="1">
                <a:solidFill>
                  <a:schemeClr val="bg1"/>
                </a:solidFill>
              </a:rPr>
              <a:t>createSelector</a:t>
            </a:r>
            <a:r>
              <a:rPr lang="en-US" sz="7200" dirty="0">
                <a:solidFill>
                  <a:schemeClr val="bg1"/>
                </a:solidFill>
              </a:rPr>
              <a:t> and </a:t>
            </a:r>
            <a:r>
              <a:rPr lang="en-US" sz="7200" dirty="0" err="1">
                <a:solidFill>
                  <a:schemeClr val="bg1"/>
                </a:solidFill>
              </a:rPr>
              <a:t>useMemo</a:t>
            </a:r>
            <a:endParaRPr lang="en-US" sz="7200" dirty="0">
              <a:solidFill>
                <a:schemeClr val="bg1"/>
              </a:solidFill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Cache entire components with memo</a:t>
            </a:r>
          </a:p>
        </p:txBody>
      </p:sp>
    </p:spTree>
    <p:extLst>
      <p:ext uri="{BB962C8B-B14F-4D97-AF65-F5344CB8AC3E}">
        <p14:creationId xmlns:p14="http://schemas.microsoft.com/office/powerpoint/2010/main" val="310980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Final Take-Away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0392-E65F-34D1-B60A-41A2C95405F1}"/>
              </a:ext>
            </a:extLst>
          </p:cNvPr>
          <p:cNvSpPr txBox="1"/>
          <p:nvPr/>
        </p:nvSpPr>
        <p:spPr>
          <a:xfrm>
            <a:off x="0" y="4381500"/>
            <a:ext cx="1828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Weeks of coding can save you hours of planning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-- Fred Brooks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3D570-E2BF-5468-54F4-177A1C35C4E2}"/>
              </a:ext>
            </a:extLst>
          </p:cNvPr>
          <p:cNvSpPr txBox="1"/>
          <p:nvPr/>
        </p:nvSpPr>
        <p:spPr>
          <a:xfrm>
            <a:off x="0" y="14097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The </a:t>
            </a:r>
            <a:r>
              <a:rPr lang="en-US" sz="8000" dirty="0" err="1">
                <a:solidFill>
                  <a:schemeClr val="bg1"/>
                </a:solidFill>
              </a:rPr>
              <a:t>IFeature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91AE6D9-A943-95A6-A949-2A78F72464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939" y="3314700"/>
            <a:ext cx="17783398" cy="3738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WARNING, COMING UP:</a:t>
            </a:r>
            <a:br>
              <a:rPr lang="en-US" sz="9600" b="1" dirty="0">
                <a:solidFill>
                  <a:srgbClr val="E8870A"/>
                </a:solidFill>
                <a:latin typeface="Open Sans Bold"/>
              </a:rPr>
            </a:br>
            <a:endParaRPr lang="en-US" sz="9600" b="1" dirty="0">
              <a:solidFill>
                <a:srgbClr val="E8870A"/>
              </a:solidFill>
              <a:latin typeface="Open Sans Bold"/>
            </a:endParaRPr>
          </a:p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Shameless Advertisement</a:t>
            </a:r>
          </a:p>
        </p:txBody>
      </p:sp>
    </p:spTree>
    <p:extLst>
      <p:ext uri="{BB962C8B-B14F-4D97-AF65-F5344CB8AC3E}">
        <p14:creationId xmlns:p14="http://schemas.microsoft.com/office/powerpoint/2010/main" val="15234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52301" y="367550"/>
            <a:ext cx="17783398" cy="125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Security Bootcamp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219F9F-F22E-C97F-32CC-47759BE6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28900"/>
            <a:ext cx="146304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B0EC7E-2EEA-43BE-F31C-E8DEDA95792E}"/>
              </a:ext>
            </a:extLst>
          </p:cNvPr>
          <p:cNvSpPr txBox="1"/>
          <p:nvPr/>
        </p:nvSpPr>
        <p:spPr>
          <a:xfrm>
            <a:off x="0" y="14097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Capture The Flag </a:t>
            </a:r>
            <a:r>
              <a:rPr lang="en-US" sz="6000" dirty="0">
                <a:solidFill>
                  <a:schemeClr val="bg1"/>
                </a:solidFill>
              </a:rPr>
              <a:t>(with hacking)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4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52301" y="367550"/>
            <a:ext cx="17783398" cy="125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9600" b="1" dirty="0">
                <a:solidFill>
                  <a:srgbClr val="E8870A"/>
                </a:solidFill>
                <a:latin typeface="Open Sans Bold"/>
              </a:rPr>
              <a:t>Security Bootcamp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B0EC7E-2EEA-43BE-F31C-E8DEDA95792E}"/>
              </a:ext>
            </a:extLst>
          </p:cNvPr>
          <p:cNvSpPr txBox="1"/>
          <p:nvPr/>
        </p:nvSpPr>
        <p:spPr>
          <a:xfrm>
            <a:off x="252301" y="2933700"/>
            <a:ext cx="18288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Network: xxx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 err="1">
                <a:solidFill>
                  <a:schemeClr val="bg1"/>
                </a:solidFill>
              </a:rPr>
              <a:t>Pwd</a:t>
            </a:r>
            <a:r>
              <a:rPr lang="en-US" sz="8000" dirty="0">
                <a:solidFill>
                  <a:schemeClr val="bg1"/>
                </a:solidFill>
              </a:rPr>
              <a:t>: </a:t>
            </a:r>
            <a:r>
              <a:rPr lang="en-US" sz="8000" dirty="0" err="1">
                <a:solidFill>
                  <a:schemeClr val="bg1"/>
                </a:solidFill>
              </a:rPr>
              <a:t>yyy</a:t>
            </a:r>
            <a:endParaRPr lang="en-US" sz="8000" dirty="0">
              <a:solidFill>
                <a:schemeClr val="bg1"/>
              </a:solidFill>
            </a:endParaRPr>
          </a:p>
          <a:p>
            <a:pPr algn="ctr"/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Portal: </a:t>
            </a:r>
            <a:r>
              <a:rPr lang="en-US" sz="8000">
                <a:solidFill>
                  <a:schemeClr val="bg1"/>
                </a:solidFill>
              </a:rPr>
              <a:t>https://zzz</a:t>
            </a:r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(API key has been emailed)</a:t>
            </a:r>
          </a:p>
        </p:txBody>
      </p:sp>
    </p:spTree>
    <p:extLst>
      <p:ext uri="{BB962C8B-B14F-4D97-AF65-F5344CB8AC3E}">
        <p14:creationId xmlns:p14="http://schemas.microsoft.com/office/powerpoint/2010/main" val="2956267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6608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useDeferredValue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1CDBD-2B45-25F9-CADB-D88013EC14A5}"/>
              </a:ext>
            </a:extLst>
          </p:cNvPr>
          <p:cNvSpPr txBox="1"/>
          <p:nvPr/>
        </p:nvSpPr>
        <p:spPr>
          <a:xfrm>
            <a:off x="-1" y="1866573"/>
            <a:ext cx="17844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 React Hook that lets you defer updating a part of the 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EF0FE-9F1B-2E36-D831-C70028E9FE38}"/>
              </a:ext>
            </a:extLst>
          </p:cNvPr>
          <p:cNvSpPr txBox="1"/>
          <p:nvPr/>
        </p:nvSpPr>
        <p:spPr>
          <a:xfrm>
            <a:off x="436920" y="4076700"/>
            <a:ext cx="174700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Show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Optimistic Display"/>
              </a:rPr>
              <a:t> </a:t>
            </a:r>
            <a:r>
              <a:rPr lang="en-US" sz="6000" dirty="0">
                <a:solidFill>
                  <a:schemeClr val="bg1"/>
                </a:solidFill>
              </a:rPr>
              <a:t>stale content while fresh content is loading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Indicate that the content is stale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Defer re-rendering for a part of the UI </a:t>
            </a:r>
          </a:p>
        </p:txBody>
      </p:sp>
    </p:spTree>
    <p:extLst>
      <p:ext uri="{BB962C8B-B14F-4D97-AF65-F5344CB8AC3E}">
        <p14:creationId xmlns:p14="http://schemas.microsoft.com/office/powerpoint/2010/main" val="2915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828800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 If… 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585EA-8D74-1CB1-3823-2D111B4ADAEB}"/>
              </a:ext>
            </a:extLst>
          </p:cNvPr>
          <p:cNvSpPr txBox="1"/>
          <p:nvPr/>
        </p:nvSpPr>
        <p:spPr>
          <a:xfrm>
            <a:off x="-1" y="1711038"/>
            <a:ext cx="17844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The date-holidays 10MB dependency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cannot be circumvented?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B47FB-AAE8-0FF3-DD1C-C689377CC448}"/>
              </a:ext>
            </a:extLst>
          </p:cNvPr>
          <p:cNvSpPr txBox="1"/>
          <p:nvPr/>
        </p:nvSpPr>
        <p:spPr>
          <a:xfrm>
            <a:off x="266524" y="4625519"/>
            <a:ext cx="1731127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ira Code" panose="020B0809050000020004" pitchFamily="49" charset="0"/>
              </a:rPr>
              <a:t>Web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Fira Code" panose="020B0809050000020004" pitchFamily="49" charset="0"/>
              </a:rPr>
              <a:t>R</a:t>
            </a: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un scripts in a background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Without interfering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Perform I/O with fetch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Send messages using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32584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788839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MY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application slow?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41236E-2626-D95F-FCB1-57480339EF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9487" y="1455709"/>
            <a:ext cx="8949026" cy="746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6536C-7E2A-BBD2-AE4B-B13680500170}"/>
              </a:ext>
            </a:extLst>
          </p:cNvPr>
          <p:cNvSpPr txBox="1"/>
          <p:nvPr/>
        </p:nvSpPr>
        <p:spPr>
          <a:xfrm>
            <a:off x="-127682" y="8923309"/>
            <a:ext cx="1788839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!! Impossible !!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71A59BBD-3AF2-095B-7E6B-15C1EF44D6F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9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28600" y="2857500"/>
            <a:ext cx="17888396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Provide Options,</a:t>
            </a:r>
          </a:p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Don’t Make Lame Excuses</a:t>
            </a:r>
          </a:p>
          <a:p>
            <a:pPr algn="ctr">
              <a:lnSpc>
                <a:spcPts val="9683"/>
              </a:lnSpc>
            </a:pPr>
            <a:r>
              <a:rPr lang="en-US" sz="4800" b="1" dirty="0">
                <a:solidFill>
                  <a:schemeClr val="bg1"/>
                </a:solidFill>
                <a:latin typeface="Open Sans Bold"/>
              </a:rPr>
              <a:t>-- Pragmatic Programmers</a:t>
            </a:r>
            <a:endParaRPr lang="en-US" sz="8069" dirty="0">
              <a:solidFill>
                <a:schemeClr val="bg1"/>
              </a:solidFill>
              <a:latin typeface="Open Sans Bold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AB434B79-4234-5F4A-F889-759AD3A0D83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3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7888396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b="1" dirty="0">
                <a:solidFill>
                  <a:srgbClr val="E8870A"/>
                </a:solidFill>
                <a:latin typeface="Open Sans Bold"/>
              </a:rPr>
              <a:t>Also me: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6BBD4-9249-4987-674E-3133FF647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1314372"/>
            <a:ext cx="11201400" cy="8351221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90C6EDCA-B894-1A0B-4C2E-947D215CA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817321" y="9329808"/>
            <a:ext cx="2292414" cy="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7924800" y="2737788"/>
            <a:ext cx="1034712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 err="1">
                <a:solidFill>
                  <a:schemeClr val="bg1"/>
                </a:solidFill>
              </a:rPr>
              <a:t>UseCase</a:t>
            </a:r>
            <a:r>
              <a:rPr lang="en-US" sz="8000" dirty="0">
                <a:solidFill>
                  <a:schemeClr val="bg1"/>
                </a:solidFill>
              </a:rPr>
              <a:t> “</a:t>
            </a:r>
            <a:r>
              <a:rPr lang="en-US" sz="8000" dirty="0" err="1">
                <a:solidFill>
                  <a:schemeClr val="bg1"/>
                </a:solidFill>
              </a:rPr>
              <a:t>confac</a:t>
            </a:r>
            <a:r>
              <a:rPr lang="en-US" sz="8000" dirty="0">
                <a:solidFill>
                  <a:schemeClr val="bg1"/>
                </a:solidFill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React Profiler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Demo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Profiler Alternatives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Other 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Take aways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6DE54-AE54-65F7-894E-3BD68074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52181"/>
            <a:ext cx="6981501" cy="58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685800" y="468246"/>
            <a:ext cx="1699260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Menu: Sold Out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3417C-083A-9B03-F4C1-EE93149AA062}"/>
              </a:ext>
            </a:extLst>
          </p:cNvPr>
          <p:cNvSpPr txBox="1"/>
          <p:nvPr/>
        </p:nvSpPr>
        <p:spPr>
          <a:xfrm>
            <a:off x="395795" y="1915850"/>
            <a:ext cx="1749641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Pagination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Partial data load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Debouncing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Virtualization &amp; Infinite scroll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chemeClr val="bg1"/>
                </a:solidFill>
              </a:rPr>
              <a:t>Suspense </a:t>
            </a:r>
            <a:r>
              <a:rPr lang="en-US" sz="6000" dirty="0">
                <a:solidFill>
                  <a:schemeClr val="bg1"/>
                </a:solidFill>
              </a:rPr>
              <a:t>&amp; </a:t>
            </a:r>
            <a:r>
              <a:rPr lang="en-US" sz="7200" dirty="0" err="1">
                <a:solidFill>
                  <a:schemeClr val="bg1"/>
                </a:solidFill>
              </a:rPr>
              <a:t>useDeferredValue</a:t>
            </a:r>
            <a:endParaRPr lang="en-US" sz="9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EA55C2-9080-2F6E-7A39-2DB827865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305557"/>
            <a:ext cx="974006" cy="841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BAD38C-3F86-6DCF-D9A1-A00521232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9074" y="3612821"/>
            <a:ext cx="974006" cy="8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94804" y="114300"/>
            <a:ext cx="1139472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Need For Speed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FA357-0A62-49EB-DB0C-784C7F47CE93}"/>
              </a:ext>
            </a:extLst>
          </p:cNvPr>
          <p:cNvSpPr txBox="1"/>
          <p:nvPr/>
        </p:nvSpPr>
        <p:spPr>
          <a:xfrm>
            <a:off x="641428" y="2019568"/>
            <a:ext cx="106368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Performance Bottlenecks…</a:t>
            </a:r>
          </a:p>
          <a:p>
            <a:pPr algn="ctr"/>
            <a:endParaRPr lang="en-US" sz="8000" dirty="0">
              <a:solidFill>
                <a:schemeClr val="bg1"/>
              </a:solidFill>
            </a:endParaRP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It’s almost always something unexpected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BB7DB2-CCCF-FE89-848A-D05C5C7E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663094"/>
            <a:ext cx="5984137" cy="89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Demo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</TotalTime>
  <Words>1167</Words>
  <Application>Microsoft Office PowerPoint</Application>
  <PresentationFormat>Custom</PresentationFormat>
  <Paragraphs>209</Paragraphs>
  <Slides>27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Menlo</vt:lpstr>
      <vt:lpstr>Calibri</vt:lpstr>
      <vt:lpstr>Open Sans Bold</vt:lpstr>
      <vt:lpstr>Poppins</vt:lpstr>
      <vt:lpstr>Wingdings</vt:lpstr>
      <vt:lpstr>noto sans</vt:lpstr>
      <vt:lpstr>Arial</vt:lpstr>
      <vt:lpstr>Fira Code</vt:lpstr>
      <vt:lpstr>Optimistic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140</cp:revision>
  <dcterms:created xsi:type="dcterms:W3CDTF">2006-08-16T00:00:00Z</dcterms:created>
  <dcterms:modified xsi:type="dcterms:W3CDTF">2024-03-13T16:15:35Z</dcterms:modified>
  <dc:identifier>DAE4nIrG1s0</dc:identifier>
</cp:coreProperties>
</file>